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0" r:id="rId5"/>
    <p:sldId id="277" r:id="rId6"/>
    <p:sldId id="278" r:id="rId7"/>
    <p:sldId id="263" r:id="rId8"/>
    <p:sldId id="261" r:id="rId9"/>
    <p:sldId id="279" r:id="rId10"/>
    <p:sldId id="286" r:id="rId11"/>
    <p:sldId id="262" r:id="rId12"/>
    <p:sldId id="264" r:id="rId13"/>
    <p:sldId id="266" r:id="rId14"/>
    <p:sldId id="283" r:id="rId15"/>
    <p:sldId id="267" r:id="rId16"/>
    <p:sldId id="287" r:id="rId17"/>
    <p:sldId id="270" r:id="rId18"/>
    <p:sldId id="273" r:id="rId19"/>
    <p:sldId id="275" r:id="rId20"/>
    <p:sldId id="281" r:id="rId21"/>
    <p:sldId id="282" r:id="rId22"/>
    <p:sldId id="288" r:id="rId23"/>
    <p:sldId id="289" r:id="rId24"/>
    <p:sldId id="290" r:id="rId25"/>
    <p:sldId id="291" r:id="rId26"/>
    <p:sldId id="292" r:id="rId27"/>
    <p:sldId id="276" r:id="rId28"/>
  </p:sldIdLst>
  <p:sldSz cx="9144000" cy="6858000" type="screen4x3"/>
  <p:notesSz cx="6761163" cy="98821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23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0417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4020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8502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1501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3872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7112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2784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4629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852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8599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7637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8564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587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8002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0424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224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&#1054;%20&#1074;&#1085;&#1077;&#1089;&#1077;&#1085;&#1080;&#1080;%20&#1080;&#1079;&#1084;&#1077;&#1085;&#1077;&#1085;&#1080;&#1081;%20&#1074;%20&#1054;&#1054;&#1055;%20&#1085;&#1072;%202015-2016%20&#1091;&#1095;.&#1075;&#1086;&#1076;.jpg" TargetMode="Externa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54;%20&#1074;&#1085;&#1077;&#1089;&#1077;&#1085;&#1080;&#1080;%20&#1080;&#1079;&#1084;&#1077;&#1085;&#1077;&#1085;&#1080;&#1081;%20&#1074;%20&#1054;&#1054;&#1055;%20&#1085;&#1072;%202015-2016%20&#1091;&#1095;.&#1075;&#1086;&#1076;.jpg" TargetMode="External"/><Relationship Id="rId2" Type="http://schemas.openxmlformats.org/officeDocument/2006/relationships/hyperlink" Target="&#1055;&#1088;&#1080;&#1084;&#1077;&#1088;&#1085;&#1072;&#1103;%20&#1086;&#1089;&#1085;&#1086;&#1074;&#1085;&#1072;&#1103;%20&#1086;&#1073;&#1088;&#1072;&#1079;&#1086;&#1074;&#1072;&#1090;&#1077;&#1083;&#1100;&#1085;&#1072;&#1103;%20&#1087;&#1088;&#1086;&#1075;&#1088;&#1072;&#1084;&#1084;&#1072;%20&#1076;&#1086;&#1096;&#1082;&#1086;&#1083;&#1100;&#1085;&#1086;&#1075;&#1086;%20&#1086;&#1073;&#1088;&#1072;&#1079;&#1086;&#1074;&#1072;&#1085;&#1080;&#1103;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#1055;&#1088;&#1080;&#1082;&#1072;&#1079;%20&#1086;&#1073;%20&#1091;&#1090;&#1074;&#1077;&#1088;&#1078;&#1076;&#1077;&#1085;&#1080;&#1080;%20&#1054;&#1054;&#1055;.jpg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8626" y="260648"/>
            <a:ext cx="6547630" cy="1152128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rgbClr val="C00000"/>
                </a:solidFill>
                <a:latin typeface="+mn-lt"/>
              </a:rPr>
              <a:t>Муниципальное автономное дошкольное образовательное учреждение центр развития ребенка – детский сад № 18 города Кропоткин </a:t>
            </a:r>
            <a:br>
              <a:rPr lang="ru-RU" sz="1800" b="1" dirty="0">
                <a:solidFill>
                  <a:srgbClr val="C00000"/>
                </a:solidFill>
                <a:latin typeface="+mn-lt"/>
              </a:rPr>
            </a:br>
            <a:r>
              <a:rPr lang="ru-RU" sz="1800" b="1" dirty="0">
                <a:solidFill>
                  <a:srgbClr val="C00000"/>
                </a:solidFill>
                <a:latin typeface="+mn-lt"/>
              </a:rPr>
              <a:t>муниципального образования Кавказский район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690421"/>
            <a:ext cx="7972452" cy="314327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>
                <a:solidFill>
                  <a:srgbClr val="7030A0"/>
                </a:solidFill>
              </a:rPr>
              <a:t>«Проектирование и разработка </a:t>
            </a:r>
            <a:r>
              <a:rPr lang="ru-RU" sz="3600" b="1" dirty="0" smtClean="0">
                <a:solidFill>
                  <a:srgbClr val="7030A0"/>
                </a:solidFill>
              </a:rPr>
              <a:t>основн</a:t>
            </a:r>
            <a:r>
              <a:rPr lang="ru-RU" sz="3600" b="1" dirty="0" smtClean="0">
                <a:solidFill>
                  <a:srgbClr val="7030A0"/>
                </a:solidFill>
              </a:rPr>
              <a:t>ых</a:t>
            </a:r>
            <a:r>
              <a:rPr lang="ru-RU" sz="3600" b="1" dirty="0" smtClean="0">
                <a:solidFill>
                  <a:srgbClr val="7030A0"/>
                </a:solidFill>
              </a:rPr>
              <a:t> образовательных </a:t>
            </a:r>
          </a:p>
          <a:p>
            <a:pPr algn="ctr">
              <a:buNone/>
            </a:pPr>
            <a:r>
              <a:rPr lang="ru-RU" sz="3600" b="1" smtClean="0">
                <a:solidFill>
                  <a:srgbClr val="7030A0"/>
                </a:solidFill>
              </a:rPr>
              <a:t>программ </a:t>
            </a:r>
            <a:r>
              <a:rPr lang="ru-RU" sz="3600" b="1" dirty="0">
                <a:solidFill>
                  <a:srgbClr val="7030A0"/>
                </a:solidFill>
              </a:rPr>
              <a:t>дошкольного учреждения </a:t>
            </a:r>
            <a:r>
              <a:rPr lang="ru-RU" sz="3600" b="1">
                <a:solidFill>
                  <a:srgbClr val="7030A0"/>
                </a:solidFill>
              </a:rPr>
              <a:t>в </a:t>
            </a:r>
            <a:r>
              <a:rPr lang="ru-RU" sz="3600" b="1" smtClean="0">
                <a:solidFill>
                  <a:srgbClr val="7030A0"/>
                </a:solidFill>
              </a:rPr>
              <a:t>соответствии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>
                <a:solidFill>
                  <a:srgbClr val="7030A0"/>
                </a:solidFill>
              </a:rPr>
              <a:t>с ФГОС ДО»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61460" y="5063367"/>
            <a:ext cx="4359998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>
                <a:solidFill>
                  <a:srgbClr val="C00000"/>
                </a:solidFill>
              </a:rPr>
              <a:t>Заместитель заведующего по ВМР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Е.В. Воронцова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D1B142B-866D-4974-8572-C73B36AAD2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01" y="3875162"/>
            <a:ext cx="3363905" cy="298283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6347713" cy="73116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Обязательная  часть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457" y="793851"/>
            <a:ext cx="6840760" cy="1124394"/>
          </a:xfrm>
        </p:spPr>
        <p:txBody>
          <a:bodyPr>
            <a:noAutofit/>
          </a:bodyPr>
          <a:lstStyle/>
          <a:p>
            <a:r>
              <a:rPr lang="ru-RU" sz="2000" dirty="0"/>
              <a:t>предполагает комплексность подхода, обеспечивая развитие детей во всех пяти взаимодополняющих образовательных областях (п. 2.5 Стандарта).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2191" y="1844824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Часть Программы,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</a:rPr>
              <a:t>формируемая участниками образовательных отношений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229819"/>
            <a:ext cx="7774185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представлены выбранные и/или разработанные самостоятельно участниками образовательных отношений Программы, направленные на развитие детей в одной или нескольких образовательных областях, видах деятельности и/или культурных практиках (далее - парциальные образовательные программы), методики, формы организации образовательной работы» </a:t>
            </a:r>
          </a:p>
          <a:p>
            <a:r>
              <a:rPr lang="ru-RU" sz="2000" dirty="0"/>
              <a:t>                                                         (п.2.9 Стандарта)</a:t>
            </a:r>
          </a:p>
        </p:txBody>
      </p:sp>
    </p:spTree>
    <p:extLst>
      <p:ext uri="{BB962C8B-B14F-4D97-AF65-F5344CB8AC3E}">
        <p14:creationId xmlns:p14="http://schemas.microsoft.com/office/powerpoint/2010/main" val="1439337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898776" y="1484784"/>
            <a:ext cx="4968552" cy="39444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В каждом из которых отражается обязательная часть и часть, формируемая участниками образовательных отношений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416824" cy="86752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Структура ООП ДОО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484784"/>
            <a:ext cx="4286280" cy="128588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Целевой раздел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3156604"/>
            <a:ext cx="4286280" cy="128588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Содержательный раздел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98776" y="5099049"/>
            <a:ext cx="4286280" cy="128588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Организационный раздел</a:t>
            </a:r>
          </a:p>
        </p:txBody>
      </p:sp>
      <p:pic>
        <p:nvPicPr>
          <p:cNvPr id="9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572008"/>
            <a:ext cx="1871663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684076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1. Целевой раздел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58935"/>
            <a:ext cx="8424936" cy="5400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1.1. Пояснительная записка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       1.1.1. Цели и задачи реализации Программы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       1.1.2. Принципы и подходы к формированию Программы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       1.1.3. Значимые для разработки и реализации Программы характеристики, в том числе характеристики особенностей развития детей раннего и дошкольного возраста.</a:t>
            </a:r>
          </a:p>
          <a:p>
            <a:pPr>
              <a:spcBef>
                <a:spcPts val="0"/>
              </a:spcBef>
              <a:buNone/>
            </a:pPr>
            <a:endParaRPr lang="ru-RU" sz="2000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1.2. Планируемые результаты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       1.2.1.Целевые ориентиры в раннем возрасте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       1.2.2.  Целевые ориентиры на этапе завершения освоения        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                Программы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>
                <a:solidFill>
                  <a:schemeClr val="tx1"/>
                </a:solidFill>
                <a:latin typeface="Bookman Old Style" panose="02050604050505020204" pitchFamily="18" charset="0"/>
              </a:rPr>
              <a:t>        1.2.3.  Планируемые результаты освоения Программы детьми в соответствии с возрастом (а также особенностей развития детей с ограниченными возможностями здоровья, в том числе с ОВЗ).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5464402"/>
            <a:ext cx="5760640" cy="1224136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ссылка на примерную программу/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методическую литературу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  п.2.12 ФГОС ДО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2071670" y="3071810"/>
            <a:ext cx="4786346" cy="30718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Образовательные области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" y="373449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2. Содержательный раздел</a:t>
            </a:r>
            <a:endParaRPr lang="ru-RU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171121"/>
            <a:ext cx="6963524" cy="1428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2.1. Содержание психолого-педагогической работы по освоению детьми образовательных областей</a:t>
            </a:r>
          </a:p>
          <a:p>
            <a:pPr>
              <a:buNone/>
            </a:pPr>
            <a:r>
              <a:rPr lang="ru-RU" dirty="0"/>
              <a:t>            </a:t>
            </a:r>
            <a:r>
              <a:rPr lang="ru-RU" dirty="0">
                <a:solidFill>
                  <a:srgbClr val="00B0F0"/>
                </a:solidFill>
              </a:rPr>
              <a:t>(ссылка на Комплексную программу  п.2.12 ФГОС ДО)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85720" y="2857496"/>
            <a:ext cx="3095625" cy="13684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8000"/>
                </a:solidFill>
              </a:rPr>
              <a:t>Социально –</a:t>
            </a:r>
          </a:p>
          <a:p>
            <a:pPr algn="ctr"/>
            <a:r>
              <a:rPr lang="ru-RU" sz="2400" b="1" dirty="0">
                <a:solidFill>
                  <a:srgbClr val="008000"/>
                </a:solidFill>
              </a:rPr>
              <a:t> коммуникативное</a:t>
            </a:r>
          </a:p>
          <a:p>
            <a:pPr algn="ctr"/>
            <a:r>
              <a:rPr lang="ru-RU" sz="2400" b="1" dirty="0">
                <a:solidFill>
                  <a:srgbClr val="008000"/>
                </a:solidFill>
              </a:rPr>
              <a:t>развитие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838526" y="2754450"/>
            <a:ext cx="3168650" cy="10715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8000"/>
                </a:solidFill>
              </a:rPr>
              <a:t>Познавательное </a:t>
            </a:r>
          </a:p>
          <a:p>
            <a:pPr algn="ctr"/>
            <a:r>
              <a:rPr lang="ru-RU" sz="2400" b="1" dirty="0">
                <a:solidFill>
                  <a:srgbClr val="008000"/>
                </a:solidFill>
              </a:rPr>
              <a:t>развитие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000760" y="4214818"/>
            <a:ext cx="3000364" cy="7143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8000"/>
                </a:solidFill>
              </a:rPr>
              <a:t>Речевое развитие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95288" y="5084763"/>
            <a:ext cx="3311525" cy="13668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8000"/>
                </a:solidFill>
              </a:rPr>
              <a:t>Художественно –</a:t>
            </a:r>
          </a:p>
          <a:p>
            <a:pPr algn="ctr"/>
            <a:r>
              <a:rPr lang="ru-RU" sz="2400" b="1" dirty="0">
                <a:solidFill>
                  <a:srgbClr val="008000"/>
                </a:solidFill>
              </a:rPr>
              <a:t> эстетическое </a:t>
            </a:r>
          </a:p>
          <a:p>
            <a:pPr algn="ctr"/>
            <a:r>
              <a:rPr lang="ru-RU" sz="2400" b="1" dirty="0">
                <a:solidFill>
                  <a:srgbClr val="008000"/>
                </a:solidFill>
              </a:rPr>
              <a:t>развитие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143504" y="5429264"/>
            <a:ext cx="3419475" cy="9160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8000"/>
                </a:solidFill>
              </a:rPr>
              <a:t>Физическое</a:t>
            </a:r>
          </a:p>
          <a:p>
            <a:pPr algn="ctr"/>
            <a:r>
              <a:rPr lang="ru-RU" sz="2400" b="1" dirty="0">
                <a:solidFill>
                  <a:srgbClr val="008000"/>
                </a:solidFill>
              </a:rPr>
              <a:t> развитие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056784" cy="1872208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2.2 Описание вариативных форм, способов, методов и средств реализации Программы с учетом возрастных и индивидуальных особенностей воспитанников, специфики их образовательных потребностей и интересов</a:t>
            </a:r>
            <a:endParaRPr lang="ru-RU" sz="2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2160591"/>
            <a:ext cx="7130753" cy="3428650"/>
          </a:xfrm>
        </p:spPr>
        <p:txBody>
          <a:bodyPr>
            <a:normAutofit fontScale="92500"/>
          </a:bodyPr>
          <a:lstStyle/>
          <a:p>
            <a:r>
              <a:rPr lang="ru-RU" sz="2200" dirty="0">
                <a:solidFill>
                  <a:srgbClr val="7030A0"/>
                </a:solidFill>
                <a:latin typeface="Century Gothic" panose="020B0502020202020204" pitchFamily="34" charset="0"/>
              </a:rPr>
              <a:t>особенности образовательной деятельности разных видов и культурных практик; </a:t>
            </a:r>
          </a:p>
          <a:p>
            <a:r>
              <a:rPr lang="ru-RU" sz="2200" dirty="0">
                <a:solidFill>
                  <a:srgbClr val="7030A0"/>
                </a:solidFill>
                <a:latin typeface="Century Gothic" panose="020B0502020202020204" pitchFamily="34" charset="0"/>
              </a:rPr>
              <a:t>способы и направления поддержки детской инициативы;</a:t>
            </a:r>
          </a:p>
          <a:p>
            <a:r>
              <a:rPr lang="ru-RU" sz="2200" dirty="0">
                <a:solidFill>
                  <a:srgbClr val="7030A0"/>
                </a:solidFill>
                <a:latin typeface="Century Gothic" panose="020B0502020202020204" pitchFamily="34" charset="0"/>
              </a:rPr>
              <a:t>особенности взаимодействия педагогического коллектива с семьями воспитанников;</a:t>
            </a:r>
          </a:p>
          <a:p>
            <a:r>
              <a:rPr lang="ru-RU" sz="2200" dirty="0">
                <a:solidFill>
                  <a:srgbClr val="7030A0"/>
                </a:solidFill>
                <a:latin typeface="Century Gothic" panose="020B0502020202020204" pitchFamily="34" charset="0"/>
              </a:rPr>
              <a:t>иные характеристики содержания Программы, наиболее существенные с точки зрения авторов Программы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5589240"/>
            <a:ext cx="4936062" cy="108012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ссылка на Комплексную или парциальную программу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  п.2.12 ФГОС ДО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5464402"/>
            <a:ext cx="5760640" cy="1224136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ссылка на примерную программу/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методическую литературу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  п.2.12 ФГОС ДО</a:t>
            </a:r>
          </a:p>
        </p:txBody>
      </p:sp>
    </p:spTree>
    <p:extLst>
      <p:ext uri="{BB962C8B-B14F-4D97-AF65-F5344CB8AC3E}">
        <p14:creationId xmlns:p14="http://schemas.microsoft.com/office/powerpoint/2010/main" val="3624009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501" y="260648"/>
            <a:ext cx="8044899" cy="151216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Century Gothic" panose="020B0502020202020204" pitchFamily="34" charset="0"/>
              </a:rPr>
              <a:t>    </a:t>
            </a:r>
            <a:r>
              <a:rPr lang="ru-RU" sz="2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2.3. Содержание образовательной деятельности по профессиональной коррекции нарушений развития детей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5534" y="1556792"/>
            <a:ext cx="7488832" cy="4824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>
                <a:latin typeface="Century Gothic" panose="020B0502020202020204" pitchFamily="34" charset="0"/>
              </a:rPr>
              <a:t>2.3.1.Возрастные особенности психического развития детей  дошкольного  возраста с ОВЗ.</a:t>
            </a:r>
          </a:p>
          <a:p>
            <a:pPr>
              <a:buNone/>
            </a:pPr>
            <a:r>
              <a:rPr lang="ru-RU" sz="2400" b="1" dirty="0">
                <a:latin typeface="Century Gothic" panose="020B0502020202020204" pitchFamily="34" charset="0"/>
              </a:rPr>
              <a:t>2.3.2. Психолого-педагогическое обследование и сопровождение детей с ОВЗ</a:t>
            </a:r>
          </a:p>
          <a:p>
            <a:pPr>
              <a:buNone/>
            </a:pPr>
            <a:r>
              <a:rPr lang="ru-RU" sz="2400" b="1" dirty="0">
                <a:latin typeface="Century Gothic" panose="020B0502020202020204" pitchFamily="34" charset="0"/>
              </a:rPr>
              <a:t>2.3.3.Основные направления работы в группах компенсирующей направленности по образовательным областям.</a:t>
            </a:r>
          </a:p>
          <a:p>
            <a:pPr>
              <a:buNone/>
            </a:pPr>
            <a:r>
              <a:rPr lang="ru-RU" sz="2400" b="1" dirty="0">
                <a:latin typeface="Century Gothic" panose="020B0502020202020204" pitchFamily="34" charset="0"/>
              </a:rPr>
              <a:t>2.3.4.Наличие специальных условий обучения и воспитания детей с ОВЗ.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7416824" cy="5904655"/>
          </a:xfrm>
        </p:spPr>
        <p:txBody>
          <a:bodyPr>
            <a:normAutofit lnSpcReduction="10000"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Данный раздел должен содержать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Bahnschrift SemiLight SemiConde" panose="020B0502040204020203" pitchFamily="34" charset="0"/>
              </a:rPr>
              <a:t>специальные условия для получения образования детьми с ограниченными возможностями здоровья, в том числе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Bahnschrift SemiLight SemiConde" panose="020B0502040204020203" pitchFamily="34" charset="0"/>
              </a:rPr>
              <a:t>механизмы адаптации Программы для указанных детей,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Bahnschrift SemiLight SemiConde" panose="020B0502040204020203" pitchFamily="34" charset="0"/>
              </a:rPr>
              <a:t>использование специальных образовательных программ и методов,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Bahnschrift SemiLight SemiConde" panose="020B0502040204020203" pitchFamily="34" charset="0"/>
              </a:rPr>
              <a:t>специальных методических пособий и дидактических материалов,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Bahnschrift SemiLight SemiConde" panose="020B0502040204020203" pitchFamily="34" charset="0"/>
              </a:rPr>
              <a:t>проведение групповых и индивидуальных коррекционных занятий и осуществления квалифицированной коррекции нарушений их развития.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7294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128792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3. Организационный раздел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36712"/>
            <a:ext cx="5222384" cy="504056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b="1" dirty="0">
                <a:latin typeface="Bookman Old Style" panose="02050604050505020204" pitchFamily="18" charset="0"/>
              </a:rPr>
              <a:t>3.1. </a:t>
            </a:r>
            <a:r>
              <a:rPr lang="ru-RU" b="1" dirty="0"/>
              <a:t>Описание материально-технического обеспечения Программы.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/>
              <a:t>3.2. Обеспеченность  методическими материалами и средствами обучения и воспитания.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/>
              <a:t>3.3. Распорядок и/или режим дня.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/>
              <a:t>3.4. Особенности традиционных событий, праздников, мероприятий.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/>
              <a:t>3.5. Организация предметно – пространственной развивающей образовательной среды ДОО.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43636" y="1124744"/>
            <a:ext cx="2714644" cy="64294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Режим дня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29322" y="1916832"/>
            <a:ext cx="3143272" cy="928694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 </a:t>
            </a:r>
            <a:r>
              <a:rPr lang="ru-RU" b="1" dirty="0">
                <a:solidFill>
                  <a:srgbClr val="C00000"/>
                </a:solidFill>
              </a:rPr>
              <a:t>Система физкультурно-оздоровительных мероприятий</a:t>
            </a:r>
            <a:r>
              <a:rPr lang="ru-RU" dirty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36281" y="4509120"/>
            <a:ext cx="4417470" cy="107499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Комплексно-тематическое планирование по возрастным группам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76346" y="2996952"/>
            <a:ext cx="2786082" cy="1224136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объем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образовательной нагрузки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5877272"/>
            <a:ext cx="5786478" cy="64294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Организация образовательного процесса в режимных моментах по видам деятельности 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920880" cy="1728192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4. </a:t>
            </a: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Дополнительный раздел. </a:t>
            </a:r>
            <a:b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/>
            </a:r>
            <a:br>
              <a:rPr lang="ru-RU" sz="3200" b="1" dirty="0">
                <a:solidFill>
                  <a:srgbClr val="C00000"/>
                </a:solidFill>
                <a:latin typeface="Bookman Old Style" panose="020506040505050202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Краткая презентация Программы ориентирована на родителей (законных представителей) детей </a:t>
            </a:r>
            <a:br>
              <a:rPr lang="ru-RU" sz="1800" b="1" dirty="0">
                <a:solidFill>
                  <a:srgbClr val="7030A0"/>
                </a:solidFill>
                <a:latin typeface="Bookman Old Style" panose="020506040505050202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и доступна для ознакомления.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612576" y="2420888"/>
            <a:ext cx="8136904" cy="4149080"/>
          </a:xfrm>
        </p:spPr>
        <p:txBody>
          <a:bodyPr>
            <a:noAutofit/>
          </a:bodyPr>
          <a:lstStyle/>
          <a:p>
            <a:pPr lvl="3">
              <a:buFont typeface="Wingdings" panose="05000000000000000000" pitchFamily="2" charset="2"/>
              <a:buChar char="ü"/>
            </a:pPr>
            <a:r>
              <a:rPr lang="ru-RU" sz="2000" b="1" dirty="0">
                <a:latin typeface="+mj-lt"/>
              </a:rPr>
              <a:t>возрастные и иные категории детей, на которых ориентирована Программа Организации, в том числе категории детей с ограниченными возможностями здоровья, если Программа предусматривает особенности ее реализации для этой категории детей;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ru-RU" sz="2000" b="1" dirty="0">
                <a:latin typeface="+mj-lt"/>
              </a:rPr>
              <a:t>используемые Примерные программы;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ru-RU" sz="2000" b="1" dirty="0">
                <a:latin typeface="+mj-lt"/>
              </a:rPr>
              <a:t>характеристика взаимодействия педагогического коллектива с семьями детей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6543692" cy="510334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Bookman Old Style" panose="02050604050505020204" pitchFamily="18" charset="0"/>
              </a:rPr>
              <a:t>Делопроизводство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71472" y="1428736"/>
            <a:ext cx="8115328" cy="4880584"/>
          </a:xfrm>
        </p:spPr>
        <p:txBody>
          <a:bodyPr>
            <a:normAutofit/>
          </a:bodyPr>
          <a:lstStyle/>
          <a:p>
            <a:r>
              <a:rPr lang="ru-RU" sz="2400" dirty="0"/>
              <a:t>Программа прошивается, страницы нумеруются в правом нижнем углу, скрепляются печатью и подписью заведующего ДОО.</a:t>
            </a:r>
          </a:p>
          <a:p>
            <a:r>
              <a:rPr lang="ru-RU" sz="2400" dirty="0"/>
              <a:t>Титульный лист считается первым (не нумеруется, так же, как и листы приложения)</a:t>
            </a:r>
          </a:p>
          <a:p>
            <a:r>
              <a:rPr lang="ru-RU" sz="2400" dirty="0"/>
              <a:t>На титульном листе указываются: название программы; полное наименование ДОО в соответствие с лицензией; сроки реализации Программы; грифы рассмотрения и утверждения, сроки реализации, название населенного пункта, год разработки программы.</a:t>
            </a:r>
          </a:p>
          <a:p>
            <a:pPr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6347713" cy="648072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Нормативно-правовая база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609598" y="1124745"/>
            <a:ext cx="6626698" cy="512365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ФЗ 273 от 29.12.2012г. «Об образовании в Российской Федерации»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Приказ </a:t>
            </a:r>
            <a:r>
              <a:rPr lang="ru-RU" sz="2400" b="1" dirty="0" err="1">
                <a:solidFill>
                  <a:schemeClr val="accent4">
                    <a:lumMod val="75000"/>
                  </a:schemeClr>
                </a:solidFill>
              </a:rPr>
              <a:t>Минобрнауки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 России № 1155 от 17.10.2013 «Об утверждении федерального государственного образовательного стандарта дошкольного образования»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Приказ Министерства просвещения РФ от 31.08.2020 № 373 «Об утверждении Порядка организации и осуществления образовательной деятельности по ООП ДО»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rgbClr val="7030A0"/>
                </a:solidFill>
              </a:rPr>
              <a:t>Примерная основная образовательная программа дошкольного образования (ФИРО)</a:t>
            </a:r>
            <a:endParaRPr lang="ru-RU" sz="2000" dirty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Методические рекомендации по использованию примерной основной образовательной программы дошкольного образования при разработке ООП дошкольного образования в образовательной организации (</a:t>
            </a:r>
            <a:r>
              <a:rPr lang="ru-RU" sz="2400" dirty="0">
                <a:solidFill>
                  <a:srgbClr val="7030A0"/>
                </a:solidFill>
              </a:rPr>
              <a:t>ФИРО).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Устав ДОО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СанПиНы 2.4.3648-20, 1.2.3685-21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Локальные акты ДОО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27584" y="692696"/>
            <a:ext cx="6347715" cy="864096"/>
          </a:xfrm>
        </p:spPr>
        <p:txBody>
          <a:bodyPr>
            <a:noAutofit/>
          </a:bodyPr>
          <a:lstStyle/>
          <a:p>
            <a:r>
              <a:rPr lang="ru-RU" sz="2800" b="1" dirty="0"/>
              <a:t>Хранение ООП дошкольного образования ДОО</a:t>
            </a:r>
            <a:endParaRPr lang="ru-RU" sz="28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67544" y="1700808"/>
            <a:ext cx="7344816" cy="4248472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/>
              <a:t>Оригинал и копия основной образовательной программы, утвержденный заведующим ДОО, находится в методическом кабинете ДОО.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/>
              <a:t>К Программе имеют доступ все педагогические работники ДОО.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/>
              <a:t>Копии перспективного планирования по каждому образовательному разделу находятся в группах у воспитателей.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/>
              <a:t>Программа ДОО хранится 5 лет после истечения срока действия.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14348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2547AB-2CFD-482E-87BD-9C7BCF44C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88640"/>
            <a:ext cx="6768752" cy="936104"/>
          </a:xfrm>
        </p:spPr>
        <p:txBody>
          <a:bodyPr/>
          <a:lstStyle/>
          <a:p>
            <a:r>
              <a:rPr lang="ru-RU" b="1" dirty="0"/>
              <a:t>АООП для детей с ОВЗ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A051F02-F98F-40E0-95DF-6E6E97A306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544" y="3356992"/>
            <a:ext cx="7920880" cy="3240360"/>
          </a:xfrm>
        </p:spPr>
        <p:txBody>
          <a:bodyPr>
            <a:normAutofit/>
          </a:bodyPr>
          <a:lstStyle/>
          <a:p>
            <a:pPr fontAlgn="base"/>
            <a:r>
              <a:rPr lang="ru-RU" sz="2000" b="1" dirty="0">
                <a:latin typeface="Bookman Old Style" panose="02050604050505020204" pitchFamily="18" charset="0"/>
              </a:rPr>
              <a:t>При разработке АООП необходимо предусмотреть и обосновать строго определенные варианты и формы организации образования каждой категории дошкольников с ОВЗ </a:t>
            </a:r>
            <a:r>
              <a:rPr lang="ru-RU" dirty="0">
                <a:latin typeface="Bookman Old Style" panose="02050604050505020204" pitchFamily="18" charset="0"/>
              </a:rPr>
              <a:t>(</a:t>
            </a:r>
            <a:r>
              <a:rPr lang="ru-RU" i="1" dirty="0">
                <a:latin typeface="Bookman Old Style" panose="02050604050505020204" pitchFamily="18" charset="0"/>
              </a:rPr>
              <a:t>глухих, слабослышащих, слепых, слабовидящих, с тяжелыми нарушениями речи, с нарушениями опорно-двигательного аппарата, с ЗПР, с умственной отсталостью, с расстройствами аутистического спектра,) </a:t>
            </a:r>
          </a:p>
          <a:p>
            <a:pPr fontAlgn="base"/>
            <a:r>
              <a:rPr lang="ru-RU" sz="2000" b="1" dirty="0">
                <a:latin typeface="Bookman Old Style" panose="02050604050505020204" pitchFamily="18" charset="0"/>
              </a:rPr>
              <a:t>в целях максимальной реализации их реабилитационного потенциала к моменту поступления в школу. </a:t>
            </a:r>
          </a:p>
        </p:txBody>
      </p:sp>
      <p:sp>
        <p:nvSpPr>
          <p:cNvPr id="4" name="Прямоугольник 3">
            <a:hlinkClick r:id="rId2" action="ppaction://hlinkfile"/>
          </p:cNvPr>
          <p:cNvSpPr/>
          <p:nvPr/>
        </p:nvSpPr>
        <p:spPr>
          <a:xfrm>
            <a:off x="1331640" y="1124744"/>
            <a:ext cx="7344816" cy="216024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base"/>
            <a:r>
              <a:rPr lang="ru-RU" sz="2000" dirty="0">
                <a:solidFill>
                  <a:srgbClr val="C00000"/>
                </a:solidFill>
              </a:rPr>
              <a:t>ФЗ "Об образовании в Российской Федерации" N 273  от 29 декабря 2012 г. Статья 79. п.2.</a:t>
            </a:r>
          </a:p>
          <a:p>
            <a:pPr algn="just" fontAlgn="base"/>
            <a:r>
              <a:rPr lang="ru-RU" sz="2000" dirty="0">
                <a:solidFill>
                  <a:srgbClr val="C00000"/>
                </a:solidFill>
              </a:rPr>
              <a:t>«Организация получения образования обучающимися с ограниченными возможностями здоровья. осуществляется в организациях, осуществляющих образовательную деятельность по адаптированным основным общеобразовательным программам»</a:t>
            </a:r>
          </a:p>
        </p:txBody>
      </p:sp>
    </p:spTree>
    <p:extLst>
      <p:ext uri="{BB962C8B-B14F-4D97-AF65-F5344CB8AC3E}">
        <p14:creationId xmlns:p14="http://schemas.microsoft.com/office/powerpoint/2010/main" val="2693421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2547AB-2CFD-482E-87BD-9C7BCF44C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620688"/>
            <a:ext cx="6480720" cy="48812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АООП для детей с ОВЗ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A051F02-F98F-40E0-95DF-6E6E97A306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7272808" cy="4680520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sz="2400" b="1" dirty="0">
                <a:latin typeface="Bookman Old Style" panose="02050604050505020204" pitchFamily="18" charset="0"/>
              </a:rPr>
              <a:t>Содержание АООП разрабатывается</a:t>
            </a:r>
          </a:p>
          <a:p>
            <a:pPr marL="342900" indent="-342900" fontAlgn="base">
              <a:buFont typeface="Wingdings" panose="05000000000000000000" pitchFamily="2" charset="2"/>
              <a:buChar char="Ø"/>
            </a:pPr>
            <a:r>
              <a:rPr lang="ru-RU" sz="2400" dirty="0">
                <a:latin typeface="Bookman Old Style" panose="02050604050505020204" pitchFamily="18" charset="0"/>
              </a:rPr>
              <a:t> в соответствии с требованиями ФГОС дошкольного образования, </a:t>
            </a:r>
          </a:p>
          <a:p>
            <a:pPr marL="342900" indent="-342900" fontAlgn="base">
              <a:buFont typeface="Wingdings" panose="05000000000000000000" pitchFamily="2" charset="2"/>
              <a:buChar char="Ø"/>
            </a:pPr>
            <a:r>
              <a:rPr lang="ru-RU" sz="2400" dirty="0">
                <a:latin typeface="Bookman Old Style" panose="02050604050505020204" pitchFamily="18" charset="0"/>
              </a:rPr>
              <a:t>с учетом ПООП дошкольного образования, использованием комплексных программ, </a:t>
            </a:r>
          </a:p>
          <a:p>
            <a:pPr marL="342900" indent="-342900" fontAlgn="base">
              <a:buFont typeface="Wingdings" panose="05000000000000000000" pitchFamily="2" charset="2"/>
              <a:buChar char="Ø"/>
            </a:pPr>
            <a:r>
              <a:rPr lang="ru-RU" sz="2400" dirty="0">
                <a:latin typeface="Bookman Old Style" panose="02050604050505020204" pitchFamily="18" charset="0"/>
              </a:rPr>
              <a:t>специальных программ обучения и воспитания детей с ОВЗ, парциальных программ и др. </a:t>
            </a:r>
          </a:p>
          <a:p>
            <a:pPr fontAlgn="base"/>
            <a:endParaRPr lang="ru-RU" sz="2400" dirty="0">
              <a:latin typeface="Bookman Old Style" panose="02050604050505020204" pitchFamily="18" charset="0"/>
            </a:endParaRPr>
          </a:p>
          <a:p>
            <a:pPr fontAlgn="base"/>
            <a:r>
              <a:rPr lang="ru-RU" dirty="0"/>
              <a:t>(</a:t>
            </a:r>
            <a:r>
              <a:rPr lang="ru-RU" b="1" dirty="0"/>
              <a:t>Комментарии к ФГОС дошкольного образования</a:t>
            </a:r>
            <a:r>
              <a:rPr lang="ru-RU" dirty="0"/>
              <a:t> к разделу II пункта 2.2. </a:t>
            </a:r>
          </a:p>
          <a:p>
            <a:pPr fontAlgn="base"/>
            <a:r>
              <a:rPr lang="ru-RU" b="1" dirty="0">
                <a:solidFill>
                  <a:schemeClr val="tx1"/>
                </a:solidFill>
              </a:rPr>
              <a:t>Приказ Министерства просвещения РФ от 31.08.2020 № 373</a:t>
            </a:r>
            <a:r>
              <a:rPr lang="ru-RU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1782332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2547AB-2CFD-482E-87BD-9C7BCF44C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60648"/>
            <a:ext cx="6480720" cy="48812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АООП для детей с ОВЗ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A051F02-F98F-40E0-95DF-6E6E97A306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528" y="908720"/>
            <a:ext cx="7344816" cy="5132642"/>
          </a:xfrm>
        </p:spPr>
        <p:txBody>
          <a:bodyPr>
            <a:normAutofit/>
          </a:bodyPr>
          <a:lstStyle/>
          <a:p>
            <a:pPr fontAlgn="base">
              <a:spcBef>
                <a:spcPts val="0"/>
              </a:spcBef>
            </a:pPr>
            <a:r>
              <a:rPr lang="ru-RU" b="1" dirty="0">
                <a:latin typeface="Bookman Old Style" panose="02050604050505020204" pitchFamily="18" charset="0"/>
              </a:rPr>
              <a:t>Структура АООП</a:t>
            </a:r>
            <a:r>
              <a:rPr lang="ru-RU" dirty="0">
                <a:latin typeface="Bookman Old Style" panose="02050604050505020204" pitchFamily="18" charset="0"/>
              </a:rPr>
              <a:t> также как и ПООП дошкольного образования включает </a:t>
            </a:r>
          </a:p>
          <a:p>
            <a:pPr marL="285750" indent="-285750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dirty="0">
                <a:latin typeface="Bookman Old Style" panose="02050604050505020204" pitchFamily="18" charset="0"/>
              </a:rPr>
              <a:t>целевой, </a:t>
            </a:r>
          </a:p>
          <a:p>
            <a:pPr marL="285750" indent="-285750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dirty="0">
                <a:latin typeface="Bookman Old Style" panose="02050604050505020204" pitchFamily="18" charset="0"/>
              </a:rPr>
              <a:t>содержательный и </a:t>
            </a:r>
          </a:p>
          <a:p>
            <a:pPr marL="285750" indent="-285750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dirty="0">
                <a:latin typeface="Bookman Old Style" panose="02050604050505020204" pitchFamily="18" charset="0"/>
              </a:rPr>
              <a:t>организационный разделы.</a:t>
            </a:r>
          </a:p>
          <a:p>
            <a:pPr fontAlgn="base"/>
            <a:endParaRPr lang="ru-RU" dirty="0">
              <a:latin typeface="Bookman Old Style" panose="02050604050505020204" pitchFamily="18" charset="0"/>
            </a:endParaRPr>
          </a:p>
          <a:p>
            <a:pPr fontAlgn="base"/>
            <a:r>
              <a:rPr lang="ru-RU" dirty="0">
                <a:latin typeface="Bookman Old Style" panose="02050604050505020204" pitchFamily="18" charset="0"/>
              </a:rPr>
              <a:t>При разработке АООП дошкольной образовательной организации рекомендуется брать во внимание </a:t>
            </a:r>
            <a:r>
              <a:rPr lang="ru-RU" b="1" dirty="0">
                <a:latin typeface="Bookman Old Style" panose="02050604050505020204" pitchFamily="18" charset="0"/>
              </a:rPr>
              <a:t>АООП обучающихся с ОВЗ соответствующей категории. </a:t>
            </a:r>
          </a:p>
          <a:p>
            <a:pPr fontAlgn="base"/>
            <a:r>
              <a:rPr lang="ru-RU" dirty="0">
                <a:latin typeface="Bookman Old Style" panose="02050604050505020204" pitchFamily="18" charset="0"/>
              </a:rPr>
              <a:t>Это важно для осуществления преемственности с НОО (в случае если ребенок будет продолжать обучение по такой программе). </a:t>
            </a:r>
          </a:p>
          <a:p>
            <a:pPr fontAlgn="base"/>
            <a:r>
              <a:rPr lang="ru-RU" dirty="0">
                <a:latin typeface="Bookman Old Style" panose="02050604050505020204" pitchFamily="18" charset="0"/>
              </a:rPr>
              <a:t>(</a:t>
            </a:r>
            <a:r>
              <a:rPr lang="ru-RU" sz="1400" dirty="0">
                <a:latin typeface="Bookman Old Style" panose="02050604050505020204" pitchFamily="18" charset="0"/>
              </a:rPr>
              <a:t>Федеральный закон "Об образовании в Российской Федерации" от 29 декабря 2012 г. N 273-ФЗ. Статья 63. Общее образование. п.1. Образовательные программы дошкольного, начального общего, основного общего и среднего общего образования являются преемственными</a:t>
            </a:r>
            <a:r>
              <a:rPr lang="ru-RU" dirty="0">
                <a:latin typeface="Bookman Old Style" panose="020506040505050202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5988077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7200800" cy="84894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АООП и АОП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6912768" cy="4824536"/>
          </a:xfrm>
        </p:spPr>
        <p:txBody>
          <a:bodyPr>
            <a:noAutofit/>
          </a:bodyPr>
          <a:lstStyle/>
          <a:p>
            <a:r>
              <a:rPr lang="ru-RU" sz="2000" b="1" dirty="0"/>
              <a:t>Адаптированная</a:t>
            </a:r>
            <a:r>
              <a:rPr lang="ru-RU" sz="2000" dirty="0"/>
              <a:t> </a:t>
            </a:r>
            <a:r>
              <a:rPr lang="ru-RU" sz="2000" b="1" dirty="0"/>
              <a:t>образовательная</a:t>
            </a:r>
            <a:r>
              <a:rPr lang="ru-RU" sz="2000" dirty="0"/>
              <a:t> </a:t>
            </a:r>
            <a:r>
              <a:rPr lang="ru-RU" sz="2000" b="1" dirty="0"/>
              <a:t>программа</a:t>
            </a:r>
            <a:r>
              <a:rPr lang="ru-RU" sz="2000" dirty="0"/>
              <a:t> (АОП) - это </a:t>
            </a:r>
            <a:r>
              <a:rPr lang="ru-RU" sz="2000" b="1" dirty="0"/>
              <a:t>образовательная</a:t>
            </a:r>
            <a:r>
              <a:rPr lang="ru-RU" sz="2000" dirty="0"/>
              <a:t> </a:t>
            </a:r>
            <a:r>
              <a:rPr lang="ru-RU" sz="2000" b="1" dirty="0"/>
              <a:t>программа</a:t>
            </a:r>
            <a:r>
              <a:rPr lang="ru-RU" sz="2000" dirty="0"/>
              <a:t>, </a:t>
            </a:r>
            <a:r>
              <a:rPr lang="ru-RU" sz="2000" b="1" dirty="0"/>
              <a:t>адаптированная</a:t>
            </a:r>
            <a:r>
              <a:rPr lang="ru-RU" sz="2000" dirty="0"/>
              <a:t> для </a:t>
            </a:r>
            <a:r>
              <a:rPr lang="ru-RU" sz="2000" b="1" dirty="0"/>
              <a:t>обучения</a:t>
            </a:r>
            <a:r>
              <a:rPr lang="ru-RU" sz="2000" dirty="0"/>
              <a:t> ребенка с ОВЗ (в том числе с инвалидностью), </a:t>
            </a:r>
          </a:p>
          <a:p>
            <a:r>
              <a:rPr lang="ru-RU" sz="2000" dirty="0"/>
              <a:t>разрабатывается на базе </a:t>
            </a:r>
            <a:r>
              <a:rPr lang="ru-RU" sz="2000" b="1" dirty="0"/>
              <a:t>основной</a:t>
            </a:r>
            <a:r>
              <a:rPr lang="ru-RU" sz="2000" dirty="0"/>
              <a:t> </a:t>
            </a:r>
            <a:r>
              <a:rPr lang="ru-RU" sz="2000" b="1" dirty="0"/>
              <a:t>образовательной</a:t>
            </a:r>
            <a:r>
              <a:rPr lang="ru-RU" sz="2000" dirty="0"/>
              <a:t> </a:t>
            </a:r>
            <a:r>
              <a:rPr lang="ru-RU" sz="2000" b="1" dirty="0"/>
              <a:t>программы</a:t>
            </a:r>
            <a:r>
              <a:rPr lang="ru-RU" sz="2000" dirty="0"/>
              <a:t> (ООП) и </a:t>
            </a:r>
            <a:r>
              <a:rPr lang="ru-RU" sz="2000" b="1" dirty="0"/>
              <a:t>АООП</a:t>
            </a:r>
            <a:r>
              <a:rPr lang="ru-RU" sz="2000" dirty="0"/>
              <a:t> определённого уровня </a:t>
            </a:r>
            <a:r>
              <a:rPr lang="ru-RU" sz="2000" b="1" dirty="0"/>
              <a:t>образования</a:t>
            </a:r>
            <a:r>
              <a:rPr lang="ru-RU" sz="2000" dirty="0"/>
              <a:t>, </a:t>
            </a:r>
          </a:p>
          <a:p>
            <a:r>
              <a:rPr lang="ru-RU" sz="2000" dirty="0"/>
              <a:t>с учетом индивидуальных образовательных потребностей и психофизических особенностей на период, определенный образовательной организацией самостоятельно, с возможностью её изменения в процессе </a:t>
            </a:r>
            <a:r>
              <a:rPr lang="ru-RU" sz="2000" b="1" dirty="0"/>
              <a:t>обучения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979056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548680"/>
            <a:ext cx="6986737" cy="947192"/>
          </a:xfrm>
        </p:spPr>
        <p:txBody>
          <a:bodyPr>
            <a:normAutofit/>
          </a:bodyPr>
          <a:lstStyle/>
          <a:p>
            <a:r>
              <a:rPr lang="ru-RU" b="1" dirty="0"/>
              <a:t>В чём отличие АООП от АОП?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1484784"/>
            <a:ext cx="7130753" cy="4536504"/>
          </a:xfrm>
        </p:spPr>
        <p:txBody>
          <a:bodyPr>
            <a:normAutofit/>
          </a:bodyPr>
          <a:lstStyle/>
          <a:p>
            <a:r>
              <a:rPr lang="ru-RU" b="1" dirty="0"/>
              <a:t>АООП</a:t>
            </a:r>
            <a:r>
              <a:rPr lang="ru-RU" dirty="0"/>
              <a:t> разрабатывается на уровень образования — дошкольное образование </a:t>
            </a:r>
          </a:p>
          <a:p>
            <a:pPr marL="0" indent="0">
              <a:buNone/>
            </a:pPr>
            <a:r>
              <a:rPr lang="ru-RU" dirty="0"/>
              <a:t>     разрабатывается на группу детей определённой нозологии;</a:t>
            </a:r>
          </a:p>
          <a:p>
            <a:pPr marL="0" indent="0">
              <a:buNone/>
            </a:pPr>
            <a:r>
              <a:rPr lang="ru-RU" dirty="0"/>
              <a:t>     реализуется в группах </a:t>
            </a:r>
          </a:p>
          <a:p>
            <a:pPr marL="0" indent="0">
              <a:buNone/>
            </a:pPr>
            <a:r>
              <a:rPr lang="ru-RU" dirty="0"/>
              <a:t>     компенсирующей/ комбинированной  направленности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АОП 	</a:t>
            </a:r>
            <a:r>
              <a:rPr lang="ru-RU" dirty="0"/>
              <a:t>разрабатывается на 1 учебный год.</a:t>
            </a:r>
          </a:p>
          <a:p>
            <a:pPr marL="0" indent="0">
              <a:buNone/>
            </a:pPr>
            <a:r>
              <a:rPr lang="ru-RU" dirty="0"/>
              <a:t>Разрабатывается под определённые потребности конкретного ребёнка, которые не могут быть удовлетворены в рамках реализации образовательной программы образовательной Организации (например, потребности ребёнка с умственной отсталостью в общеразвивающей группе ).</a:t>
            </a:r>
          </a:p>
        </p:txBody>
      </p:sp>
    </p:spTree>
    <p:extLst>
      <p:ext uri="{BB962C8B-B14F-4D97-AF65-F5344CB8AC3E}">
        <p14:creationId xmlns:p14="http://schemas.microsoft.com/office/powerpoint/2010/main" val="9045711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626697" cy="803176"/>
          </a:xfrm>
        </p:spPr>
        <p:txBody>
          <a:bodyPr/>
          <a:lstStyle/>
          <a:p>
            <a:pPr algn="ctr"/>
            <a:r>
              <a:rPr lang="ru-RU" dirty="0"/>
              <a:t>Структура АОП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484785"/>
            <a:ext cx="7274769" cy="4032448"/>
          </a:xfrm>
        </p:spPr>
        <p:txBody>
          <a:bodyPr/>
          <a:lstStyle/>
          <a:p>
            <a:r>
              <a:rPr lang="ru-RU" sz="2400" dirty="0"/>
              <a:t>утверждается ДОО, исходя из профессиональных предпочтений специалистов. </a:t>
            </a:r>
          </a:p>
          <a:p>
            <a:r>
              <a:rPr lang="ru-RU" sz="2400" dirty="0"/>
              <a:t>АОП (по количеству детей) являются приложением к ООП ДО. В разделе «Описание образовательной деятельности по профессиональной коррекции»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004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1556792"/>
            <a:ext cx="5875586" cy="30243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 Gothic" panose="020B0502020202020204" pitchFamily="34" charset="0"/>
                <a:ea typeface="Nirmala UI" panose="020B0502040204020203" pitchFamily="34" charset="0"/>
                <a:cs typeface="Nirmala UI" panose="020B0502040204020203" pitchFamily="34" charset="0"/>
              </a:rPr>
              <a:t>Желаем успеха!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6480720" cy="114300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Алгоритм действий по</a:t>
            </a:r>
            <a:b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разработке ООП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060848"/>
            <a:ext cx="7056784" cy="41434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dirty="0"/>
              <a:t> </a:t>
            </a:r>
            <a:r>
              <a:rPr lang="ru-RU" sz="2400" dirty="0">
                <a:solidFill>
                  <a:srgbClr val="FF0000"/>
                </a:solidFill>
              </a:rPr>
              <a:t>Разработка и утверждение: 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</a:rPr>
              <a:t>- приказ о создании рабочей группы по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</a:rPr>
              <a:t> разработке и реализации ООП ( август,2021 г);</a:t>
            </a:r>
          </a:p>
          <a:p>
            <a:pPr>
              <a:buNone/>
            </a:pPr>
            <a:r>
              <a:rPr lang="ru-RU" sz="2400" dirty="0"/>
              <a:t>- положение о рабочей группе по</a:t>
            </a:r>
          </a:p>
          <a:p>
            <a:pPr>
              <a:buNone/>
            </a:pPr>
            <a:r>
              <a:rPr lang="ru-RU" sz="2400" dirty="0"/>
              <a:t> разработке и реализации ООП ДОО;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</a:rPr>
              <a:t> - план работы  по  разработке и реализации ООП ДОО.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60648"/>
            <a:ext cx="8472518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Навигация по образовательным программам</a:t>
            </a: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556792"/>
            <a:ext cx="741682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940152" y="2708920"/>
            <a:ext cx="3096343" cy="2651186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Оптимальный выбор образовательной программы дошкольного образования</a:t>
            </a:r>
          </a:p>
          <a:p>
            <a:pPr algn="ctr"/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Анализ возможностей</a:t>
            </a:r>
          </a:p>
          <a:p>
            <a:pPr algn="ctr"/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Приоритеты направлений развития воспитанников</a:t>
            </a:r>
          </a:p>
          <a:p>
            <a:pPr algn="ctr"/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058745" cy="1320800"/>
          </a:xfrm>
        </p:spPr>
        <p:txBody>
          <a:bodyPr>
            <a:normAutofit/>
          </a:bodyPr>
          <a:lstStyle/>
          <a:p>
            <a:r>
              <a:rPr lang="ru-RU" sz="2400" b="1" dirty="0"/>
              <a:t>Что такое Примерная основная образовательная программа дошкольного образования?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2160590"/>
            <a:ext cx="6770714" cy="3880773"/>
          </a:xfrm>
        </p:spPr>
        <p:txBody>
          <a:bodyPr/>
          <a:lstStyle/>
          <a:p>
            <a:r>
              <a:rPr lang="ru-RU" i="1" dirty="0"/>
              <a:t>«комплекс основных характеристик образования (объем, содержание, планируемые результаты), организационно-педагогических условий и в случаях, предусмотренных настоящим Федеральным законом, форм аттестации, который представлен в виде учебного плана, календарного учебного графика, рабочих программ учебных предметов, курсов, дисциплин (модулей), иных компонентов, а также оценочных и методических материалов»</a:t>
            </a:r>
          </a:p>
          <a:p>
            <a:pPr marL="0" indent="0">
              <a:buNone/>
            </a:pPr>
            <a:r>
              <a:rPr lang="ru-RU" dirty="0"/>
              <a:t>(ст.2 ч. 9 Федерального закона от  29.12.2012 №  273-ФЗ «Об образовании в Российской Федерации»)</a:t>
            </a:r>
          </a:p>
        </p:txBody>
      </p:sp>
    </p:spTree>
    <p:extLst>
      <p:ext uri="{BB962C8B-B14F-4D97-AF65-F5344CB8AC3E}">
        <p14:creationId xmlns:p14="http://schemas.microsoft.com/office/powerpoint/2010/main" val="3650897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6624736" cy="2016224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</a:rPr>
              <a:t>ПООП - документ, с учетом которого Организации могут самостоятельно разрабатывать и утверждать основную образовательную программу дошкольного образования.</a:t>
            </a:r>
            <a:br>
              <a:rPr lang="ru-RU" sz="2400" dirty="0">
                <a:solidFill>
                  <a:srgbClr val="7030A0"/>
                </a:solidFill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140968"/>
            <a:ext cx="6842721" cy="3024336"/>
          </a:xfrm>
        </p:spPr>
        <p:txBody>
          <a:bodyPr/>
          <a:lstStyle/>
          <a:p>
            <a:r>
              <a:rPr lang="ru-RU" sz="2400" dirty="0">
                <a:solidFill>
                  <a:srgbClr val="008000"/>
                </a:solidFill>
              </a:rPr>
              <a:t>ПООП выступает как ориентировочная основа деятельности при выборе авторских комплексных и парциальных образовательных программ дошкольного образования, на основе которых могут быть разработаны и реализованы основные образовательные программы дошкольного образования конкретных Организаций.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67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Деятельность рабочей группы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4258816" cy="4752988"/>
          </a:xfrm>
        </p:spPr>
        <p:txBody>
          <a:bodyPr>
            <a:normAutofit/>
          </a:bodyPr>
          <a:lstStyle/>
          <a:p>
            <a:r>
              <a:rPr lang="ru-RU" sz="2000" dirty="0"/>
              <a:t>Заседания рабочей группы по разработке и реализации ООП:</a:t>
            </a:r>
          </a:p>
          <a:p>
            <a:pPr>
              <a:buFontTx/>
              <a:buChar char="-"/>
            </a:pPr>
            <a:r>
              <a:rPr lang="ru-RU" sz="2000" dirty="0"/>
              <a:t>Протоколы заседаний</a:t>
            </a:r>
          </a:p>
          <a:p>
            <a:pPr>
              <a:buFontTx/>
              <a:buChar char="-"/>
            </a:pPr>
            <a:r>
              <a:rPr lang="ru-RU" sz="2000" dirty="0"/>
              <a:t>Распределение полномочий членов РГ</a:t>
            </a:r>
          </a:p>
          <a:p>
            <a:pPr>
              <a:buFontTx/>
              <a:buChar char="-"/>
            </a:pPr>
            <a:r>
              <a:rPr lang="ru-RU" sz="2000" dirty="0"/>
              <a:t>Проектирование содержания разделов ООП</a:t>
            </a:r>
          </a:p>
          <a:p>
            <a:r>
              <a:rPr lang="ru-RU" sz="2000" dirty="0"/>
              <a:t>Представление ООП на Педагогическом совете</a:t>
            </a:r>
          </a:p>
          <a:p>
            <a:r>
              <a:rPr lang="ru-RU" sz="2000" dirty="0"/>
              <a:t>Отслеживание реализации ООП в течение периода.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2014146"/>
            <a:ext cx="3643338" cy="386792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Решение</a:t>
            </a:r>
          </a:p>
          <a:p>
            <a:pPr algn="ctr"/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Педагогического совета №1 от 29.08.2021</a:t>
            </a:r>
          </a:p>
          <a:p>
            <a:pPr algn="ctr"/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ООП ДОО принята и утверждена приказом заведующего</a:t>
            </a:r>
          </a:p>
          <a:p>
            <a:pPr algn="ctr"/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Приказ об утверждении ООП</a:t>
            </a:r>
          </a:p>
          <a:p>
            <a:pPr algn="ctr"/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до начала учебного года.</a:t>
            </a:r>
          </a:p>
          <a:p>
            <a:pPr algn="ctr"/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867524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Внесение изменений в ООП</a:t>
            </a:r>
          </a:p>
        </p:txBody>
      </p:sp>
      <p:sp>
        <p:nvSpPr>
          <p:cNvPr id="4" name="Содержимое 3">
            <a:hlinkClick r:id="rId2" action="ppaction://hlinkfile"/>
          </p:cNvPr>
          <p:cNvSpPr>
            <a:spLocks noGrp="1"/>
          </p:cNvSpPr>
          <p:nvPr>
            <p:ph idx="1"/>
          </p:nvPr>
        </p:nvSpPr>
        <p:spPr>
          <a:xfrm>
            <a:off x="611560" y="5300228"/>
            <a:ext cx="6610106" cy="115310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Приказ «О внесении изменений и(или) дополнений в основную общеобразовательную программу - образовательную программу дошкольного образования образовательного учреждения». </a:t>
            </a:r>
          </a:p>
        </p:txBody>
      </p:sp>
      <p:sp>
        <p:nvSpPr>
          <p:cNvPr id="5" name="Прямоугольник 4">
            <a:hlinkClick r:id="rId3" action="ppaction://hlinkfile"/>
          </p:cNvPr>
          <p:cNvSpPr/>
          <p:nvPr/>
        </p:nvSpPr>
        <p:spPr>
          <a:xfrm>
            <a:off x="1187624" y="2204864"/>
            <a:ext cx="7488832" cy="295232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- результаты оценки эффективности и достижения целевых показателей усвоения Образовательной программы воспитанниками; </a:t>
            </a:r>
          </a:p>
          <a:p>
            <a:r>
              <a:rPr lang="ru-RU" dirty="0">
                <a:solidFill>
                  <a:schemeClr val="tx1"/>
                </a:solidFill>
              </a:rPr>
              <a:t>- выход стратегических документов на федеральном уровне;  </a:t>
            </a:r>
          </a:p>
          <a:p>
            <a:r>
              <a:rPr lang="ru-RU" dirty="0">
                <a:solidFill>
                  <a:schemeClr val="tx1"/>
                </a:solidFill>
              </a:rPr>
              <a:t>- необходимая корректировка составных частей Программы: учебный план, календарный учебный график, рабочие программы педагогов ДОО и т.п.  </a:t>
            </a:r>
          </a:p>
          <a:p>
            <a:r>
              <a:rPr lang="ru-RU" dirty="0">
                <a:solidFill>
                  <a:schemeClr val="tx1"/>
                </a:solidFill>
              </a:rPr>
              <a:t>- внесенные предложения по совершенствованию образовательной деятельности коллегиальных органов ДОО в рамках их полномочий: Педагогическим советом. </a:t>
            </a:r>
          </a:p>
        </p:txBody>
      </p:sp>
      <p:sp>
        <p:nvSpPr>
          <p:cNvPr id="6" name="Прямоугольник 5">
            <a:hlinkClick r:id="rId4" action="ppaction://hlinkfile"/>
          </p:cNvPr>
          <p:cNvSpPr/>
          <p:nvPr/>
        </p:nvSpPr>
        <p:spPr>
          <a:xfrm>
            <a:off x="308898" y="1124745"/>
            <a:ext cx="6912768" cy="864096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FF0000"/>
                </a:solidFill>
              </a:rPr>
              <a:t>Основанием для внесения изменений и (или) дополнений в Программу могут быть: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6770713" cy="86409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Bookman Old Style" panose="02050604050505020204" pitchFamily="18" charset="0"/>
              </a:rPr>
              <a:t>Структура Программы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340768"/>
            <a:ext cx="7346778" cy="504056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Обязательная  часть; </a:t>
            </a:r>
          </a:p>
          <a:p>
            <a:r>
              <a:rPr lang="ru-RU" sz="2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часть, формируемая участниками образовательных отношений.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r>
              <a:rPr lang="ru-RU" sz="2800" dirty="0"/>
              <a:t>Объем обязательной части ООП –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FF0000"/>
                </a:solidFill>
              </a:rPr>
              <a:t>не менее </a:t>
            </a:r>
            <a:r>
              <a:rPr lang="ru-RU" sz="2800" b="1" dirty="0">
                <a:solidFill>
                  <a:srgbClr val="FF0000"/>
                </a:solidFill>
              </a:rPr>
              <a:t>60% </a:t>
            </a:r>
            <a:r>
              <a:rPr lang="ru-RU" sz="2800" dirty="0"/>
              <a:t>от ее общего объема.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dirty="0"/>
              <a:t>Объем части ООП, формируемой участниками образовательных отношений -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</a:rPr>
              <a:t>не более 40% </a:t>
            </a:r>
            <a:r>
              <a:rPr lang="ru-RU" sz="2400" dirty="0"/>
              <a:t>от ее общего объема.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590391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1367</TotalTime>
  <Words>1368</Words>
  <Application>Microsoft Office PowerPoint</Application>
  <PresentationFormat>Экран (4:3)</PresentationFormat>
  <Paragraphs>188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Аспект</vt:lpstr>
      <vt:lpstr>Муниципальное автономное дошкольное образовательное учреждение центр развития ребенка – детский сад № 18 города Кропоткин  муниципального образования Кавказский район</vt:lpstr>
      <vt:lpstr> Нормативно-правовая база</vt:lpstr>
      <vt:lpstr>Алгоритм действий по  разработке ООП</vt:lpstr>
      <vt:lpstr>Навигация по образовательным программам</vt:lpstr>
      <vt:lpstr>Что такое Примерная основная образовательная программа дошкольного образования?</vt:lpstr>
      <vt:lpstr>ПООП - документ, с учетом которого Организации могут самостоятельно разрабатывать и утверждать основную образовательную программу дошкольного образования. </vt:lpstr>
      <vt:lpstr>Деятельность рабочей группы</vt:lpstr>
      <vt:lpstr>Внесение изменений в ООП</vt:lpstr>
      <vt:lpstr>Структура Программы </vt:lpstr>
      <vt:lpstr>Обязательная  часть</vt:lpstr>
      <vt:lpstr>Структура ООП ДОО</vt:lpstr>
      <vt:lpstr>1. Целевой раздел</vt:lpstr>
      <vt:lpstr>2. Содержательный раздел</vt:lpstr>
      <vt:lpstr>2.2 Описание вариативных форм, способов, методов и средств реализации Программы с учетом возрастных и индивидуальных особенностей воспитанников, специфики их образовательных потребностей и интересов</vt:lpstr>
      <vt:lpstr>    2.3. Содержание образовательной деятельности по профессиональной коррекции нарушений развития детей </vt:lpstr>
      <vt:lpstr>Презентация PowerPoint</vt:lpstr>
      <vt:lpstr>3. Организационный раздел</vt:lpstr>
      <vt:lpstr>4. Дополнительный раздел.   Краткая презентация Программы ориентирована на родителей (законных представителей) детей  и доступна для ознакомления.</vt:lpstr>
      <vt:lpstr>Делопроизводство</vt:lpstr>
      <vt:lpstr>Хранение ООП дошкольного образования ДОО</vt:lpstr>
      <vt:lpstr>АООП для детей с ОВЗ</vt:lpstr>
      <vt:lpstr>АООП для детей с ОВЗ</vt:lpstr>
      <vt:lpstr>АООП для детей с ОВЗ</vt:lpstr>
      <vt:lpstr>АООП и АОП  </vt:lpstr>
      <vt:lpstr>В чём отличие АООП от АОП?</vt:lpstr>
      <vt:lpstr>Структура АОП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№ 154»</dc:title>
  <dc:creator>User</dc:creator>
  <cp:lastModifiedBy>User</cp:lastModifiedBy>
  <cp:revision>100</cp:revision>
  <cp:lastPrinted>2022-06-15T13:57:32Z</cp:lastPrinted>
  <dcterms:created xsi:type="dcterms:W3CDTF">2015-11-25T14:44:13Z</dcterms:created>
  <dcterms:modified xsi:type="dcterms:W3CDTF">2022-07-08T10:14:07Z</dcterms:modified>
</cp:coreProperties>
</file>